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5" r:id="rId3"/>
    <p:sldId id="271" r:id="rId4"/>
    <p:sldId id="287" r:id="rId5"/>
    <p:sldId id="288" r:id="rId6"/>
    <p:sldId id="290" r:id="rId7"/>
    <p:sldId id="291" r:id="rId8"/>
    <p:sldId id="292" r:id="rId9"/>
    <p:sldId id="293" r:id="rId10"/>
    <p:sldId id="294" r:id="rId11"/>
    <p:sldId id="286" r:id="rId12"/>
    <p:sldId id="279" r:id="rId13"/>
    <p:sldId id="281" r:id="rId14"/>
    <p:sldId id="280" r:id="rId15"/>
    <p:sldId id="257" r:id="rId16"/>
    <p:sldId id="275" r:id="rId17"/>
    <p:sldId id="276" r:id="rId18"/>
    <p:sldId id="282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Marcação do primeiro texto" id="{E73B6F7F-AAD9-42BF-A078-E6BD57E6F604}">
          <p14:sldIdLst>
            <p14:sldId id="285"/>
            <p14:sldId id="271"/>
            <p14:sldId id="287"/>
            <p14:sldId id="288"/>
          </p14:sldIdLst>
        </p14:section>
        <p14:section name="02. Separando o conteúdo e informações" id="{E924C9E8-8E8C-467B-8B8B-1FB06D8EF52F}">
          <p14:sldIdLst>
            <p14:sldId id="290"/>
            <p14:sldId id="291"/>
            <p14:sldId id="292"/>
            <p14:sldId id="293"/>
            <p14:sldId id="294"/>
          </p14:sldIdLst>
        </p14:section>
        <p14:section name="Design, Transformar, Anotação, Trabalhe em Conjunto, Diga-me" id="{B9B51309-D148-4332-87C2-07BE32FBCA3B}">
          <p14:sldIdLst>
            <p14:sldId id="286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30/04/2023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30/04/2023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9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7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30/04/2023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30/04/2023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17/04/relationships/track" Target="../media/track1.vtt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HTML5 e CSS3 parte 1: crie uma página </a:t>
            </a:r>
            <a:r>
              <a:rPr lang="pt-BR" sz="2400">
                <a:solidFill>
                  <a:schemeClr val="bg1"/>
                </a:solidFill>
                <a:latin typeface="+mj-lt"/>
              </a:rPr>
              <a:t>na Web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0DE1C-3DF5-512C-54D6-18269E65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AF389-2DDC-FDF1-E948-04B7F3ADDD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821975" cy="5073347"/>
          </a:xfrm>
        </p:spPr>
        <p:txBody>
          <a:bodyPr>
            <a:normAutofit/>
          </a:bodyPr>
          <a:lstStyle/>
          <a:p>
            <a:pPr algn="l"/>
            <a:r>
              <a:rPr lang="pt-BR" b="1" dirty="0">
                <a:effectLst/>
              </a:rPr>
              <a:t>Nesta aula, aprendemos: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 </a:t>
            </a:r>
            <a:r>
              <a:rPr lang="pt-BR" dirty="0"/>
              <a:t>A definir a estrutura básica do HTML:</a:t>
            </a:r>
            <a:br>
              <a:rPr lang="pt-BR" dirty="0"/>
            </a:br>
            <a:r>
              <a:rPr lang="pt-BR" dirty="0"/>
              <a:t>- Com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, </a:t>
            </a:r>
            <a:r>
              <a:rPr lang="pt-BR" b="0" dirty="0">
                <a:effectLst/>
              </a:rPr>
              <a:t>definimos qual versão do HTML estamos utilizando. </a:t>
            </a:r>
            <a:br>
              <a:rPr lang="pt-BR" b="0" dirty="0">
                <a:effectLst/>
              </a:rPr>
            </a:br>
            <a:r>
              <a:rPr lang="pt-BR" b="0" dirty="0">
                <a:effectLst/>
              </a:rPr>
              <a:t>- 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 err="1">
                <a:solidFill>
                  <a:srgbClr val="7030A0"/>
                </a:solidFill>
                <a:effectLst/>
              </a:rPr>
              <a:t>html</a:t>
            </a:r>
            <a:r>
              <a:rPr lang="pt-BR" dirty="0"/>
              <a:t>&gt; </a:t>
            </a:r>
            <a:r>
              <a:rPr lang="pt-BR" b="0" dirty="0">
                <a:effectLst/>
              </a:rPr>
              <a:t> que marca o conteúdo a ser renderizado no navegado</a:t>
            </a:r>
            <a:r>
              <a:rPr lang="pt-BR" dirty="0"/>
              <a:t>r</a:t>
            </a:r>
            <a:br>
              <a:rPr lang="pt-BR" dirty="0"/>
            </a:br>
            <a:r>
              <a:rPr lang="pt-BR" dirty="0"/>
              <a:t>   - </a:t>
            </a:r>
            <a:r>
              <a:rPr lang="pt-BR" b="0" dirty="0">
                <a:effectLst/>
              </a:rPr>
              <a:t>Dentro desta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, podemos definir a linguagem da página, através da propriedade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 </a:t>
            </a:r>
            <a:endParaRPr lang="pt-BR" b="1" dirty="0"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 Com o passar as informações do </a:t>
            </a:r>
            <a:r>
              <a:rPr lang="pt-BR" b="0" dirty="0" err="1">
                <a:effectLst/>
              </a:rPr>
              <a:t>encoding</a:t>
            </a:r>
            <a:r>
              <a:rPr lang="pt-BR" b="0" dirty="0">
                <a:effectLst/>
              </a:rPr>
              <a:t> da nossa página para o navegador, através da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>
                <a:solidFill>
                  <a:srgbClr val="7030A0"/>
                </a:solidFill>
                <a:effectLst/>
              </a:rPr>
              <a:t>meta</a:t>
            </a:r>
            <a:r>
              <a:rPr lang="pt-BR" b="0" dirty="0">
                <a:effectLst/>
              </a:rPr>
              <a:t>&gt; e da propriedade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/>
              </a:rPr>
              <a:t>charset</a:t>
            </a:r>
            <a:endParaRPr lang="pt-BR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definir o título de uma página, através da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 err="1">
                <a:solidFill>
                  <a:srgbClr val="7030A0"/>
                </a:solidFill>
                <a:effectLst/>
              </a:rPr>
              <a:t>title</a:t>
            </a:r>
            <a:r>
              <a:rPr lang="pt-BR" b="0" dirty="0">
                <a:effectLst/>
              </a:rPr>
              <a:t>&gt;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separar as informações que estão sendo passadas para o navegador, utilizando a </a:t>
            </a:r>
            <a:r>
              <a:rPr lang="pt-BR" b="0" dirty="0" err="1">
                <a:effectLst/>
              </a:rPr>
              <a:t>tag</a:t>
            </a:r>
            <a:r>
              <a:rPr lang="pt-BR" dirty="0"/>
              <a:t> &lt;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dirty="0"/>
              <a:t>&gt;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separar o conteúdo da página, utilizando 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>
                <a:solidFill>
                  <a:srgbClr val="7030A0"/>
                </a:solidFill>
                <a:effectLst/>
              </a:rPr>
              <a:t>body</a:t>
            </a:r>
            <a:r>
              <a:rPr lang="pt-BR" b="0" dirty="0">
                <a:effectLst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527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MARCAÇÃO DO PRIMEIRO TEXTO</a:t>
            </a:r>
          </a:p>
        </p:txBody>
      </p:sp>
    </p:spTree>
    <p:extLst>
      <p:ext uri="{BB962C8B-B14F-4D97-AF65-F5344CB8AC3E}">
        <p14:creationId xmlns:p14="http://schemas.microsoft.com/office/powerpoint/2010/main" val="37988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Definindo texto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nome index é padrão para o arquivo principal de uma página.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.</a:t>
            </a:r>
            <a:r>
              <a:rPr lang="pt-BR" b="1" i="0" dirty="0" err="1">
                <a:effectLst/>
              </a:rPr>
              <a:t>html</a:t>
            </a:r>
            <a:r>
              <a:rPr lang="pt-BR" b="0" i="0" dirty="0">
                <a:effectLst/>
              </a:rPr>
              <a:t>, diferente do .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 para o Word, diz que este arquivo é uma página web.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HTML</a:t>
            </a:r>
            <a:r>
              <a:rPr lang="pt-BR" b="0" i="0" dirty="0">
                <a:effectLst/>
              </a:rPr>
              <a:t> quer dizer “</a:t>
            </a:r>
            <a:r>
              <a:rPr lang="pt-BR" b="1" i="0" dirty="0" err="1">
                <a:effectLst/>
              </a:rPr>
              <a:t>hyper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text</a:t>
            </a:r>
            <a:r>
              <a:rPr lang="pt-BR" b="1" i="0" dirty="0">
                <a:effectLst/>
              </a:rPr>
              <a:t> markup </a:t>
            </a:r>
            <a:r>
              <a:rPr lang="pt-BR" b="1" i="0" dirty="0" err="1">
                <a:effectLst/>
              </a:rPr>
              <a:t>language</a:t>
            </a:r>
            <a:r>
              <a:rPr lang="pt-BR" b="0" i="0" dirty="0">
                <a:effectLst/>
              </a:rPr>
              <a:t>”. Uma linguagem de marcação de texto.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Para marcarmos esse texto, precisamos usar o que são chamadas de “</a:t>
            </a:r>
            <a:r>
              <a:rPr lang="pt-BR" b="1" i="0" dirty="0" err="1">
                <a:effectLst/>
              </a:rPr>
              <a:t>tags</a:t>
            </a:r>
            <a:r>
              <a:rPr lang="pt-BR" b="0" i="0" dirty="0">
                <a:effectLst/>
              </a:rPr>
              <a:t>”. O formato de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é um sinal de </a:t>
            </a:r>
            <a:r>
              <a:rPr lang="pt-BR" b="1" i="0" dirty="0">
                <a:effectLst/>
              </a:rPr>
              <a:t>&lt;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 e para fechar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</a:t>
            </a:r>
            <a:r>
              <a:rPr lang="pt-BR" b="1" i="0" dirty="0">
                <a:effectLst/>
              </a:rPr>
              <a:t>&lt;/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. Isso é o que fecha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</a:t>
            </a:r>
            <a:r>
              <a:rPr lang="pt-BR" b="0" i="0" dirty="0">
                <a:effectLst/>
              </a:rPr>
              <a:t>”,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heading</a:t>
            </a:r>
            <a:r>
              <a:rPr lang="pt-BR" b="0" i="0" dirty="0">
                <a:effectLst/>
              </a:rPr>
              <a:t>, é o título do conteúdo. Existem seis níveis de título. Para o primeiro título da página, usamos 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h1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parágrafo de texto é marcado com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p</a:t>
            </a:r>
            <a:r>
              <a:rPr lang="pt-BR" b="0" i="0" dirty="0">
                <a:effectLst/>
              </a:rPr>
              <a:t>",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paragraph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endParaRPr lang="pt-BR" dirty="0"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2B92E6-8733-A4F0-1F06-E466187C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" t="8459" r="88709" b="88817"/>
          <a:stretch/>
        </p:blipFill>
        <p:spPr>
          <a:xfrm>
            <a:off x="1465006" y="1828799"/>
            <a:ext cx="963561" cy="186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C145CA-F7B8-8256-96DB-4235FE1E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54" t="8889" r="30322" b="28766"/>
          <a:stretch/>
        </p:blipFill>
        <p:spPr>
          <a:xfrm>
            <a:off x="5786710" y="1922206"/>
            <a:ext cx="5777732" cy="4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7E5CB-C40B-AF15-2BD2-950F3FFB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D4DA14-5D20-65CB-66C7-9F39F1DFEE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809231"/>
            <a:ext cx="4533949" cy="5093011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&lt;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Barbearia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Alura</a:t>
            </a:r>
            <a:r>
              <a:rPr lang="pt-BR" dirty="0"/>
              <a:t>&lt;/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 : É um texto de destaque e se apresenta em negrito marcando </a:t>
            </a:r>
            <a:r>
              <a:rPr lang="pt-BR" b="0" i="0" dirty="0">
                <a:effectLst/>
              </a:rPr>
              <a:t>a importância visual e semântica ao conteúdo. Strong em uma tradução, seria “forte”.</a:t>
            </a:r>
            <a:br>
              <a:rPr lang="pt-BR" b="0" i="0" dirty="0">
                <a:effectLst/>
              </a:rPr>
            </a:br>
            <a:br>
              <a:rPr lang="pt-BR" b="0" i="0" dirty="0">
                <a:effectLst/>
              </a:rPr>
            </a:b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&lt;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&gt;&lt;/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&gt;: Se apresenta em itálico dando ênfase ao texto.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&lt;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  <a:r>
              <a:rPr lang="pt-BR" i="1" dirty="0"/>
              <a:t>Nossa missão é: “Proporcionar </a:t>
            </a:r>
            <a:r>
              <a:rPr lang="pt-BR" i="1" dirty="0" err="1"/>
              <a:t>auto-estima</a:t>
            </a:r>
            <a:r>
              <a:rPr lang="pt-BR" i="1" dirty="0"/>
              <a:t> e qualidade de vida aos clientes”</a:t>
            </a:r>
            <a:r>
              <a:rPr lang="pt-BR" dirty="0"/>
              <a:t>&lt;/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54EE8A-EE3A-F570-B2D5-D7383BE45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9" t="15866" r="27904" b="22654"/>
          <a:stretch/>
        </p:blipFill>
        <p:spPr>
          <a:xfrm>
            <a:off x="5605666" y="1750239"/>
            <a:ext cx="6046839" cy="42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0DE1C-3DF5-512C-54D6-18269E65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AF389-2DDC-FDF1-E948-04B7F3ADDD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5163214" cy="5073347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effectLst/>
              </a:rPr>
              <a:t>Nesta aula, aprendemos: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Uma introdução ao HTML e às suas </a:t>
            </a:r>
            <a:r>
              <a:rPr lang="pt-BR" sz="1400" b="1" i="1" dirty="0" err="1">
                <a:effectLst/>
              </a:rPr>
              <a:t>tags</a:t>
            </a:r>
            <a:endParaRPr lang="pt-BR" sz="1400" b="1" i="1" dirty="0"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definir o título e os parágrafos de um texto</a:t>
            </a:r>
            <a:br>
              <a:rPr lang="pt-BR" sz="1400" b="0" i="0" dirty="0">
                <a:effectLst/>
              </a:rPr>
            </a:br>
            <a:r>
              <a:rPr lang="pt-BR" sz="1400" b="0" i="0" dirty="0">
                <a:effectLst/>
              </a:rPr>
              <a:t>Utilizando as </a:t>
            </a:r>
            <a:r>
              <a:rPr lang="pt-BR" sz="1400" b="0" i="1" dirty="0" err="1">
                <a:effectLst/>
              </a:rPr>
              <a:t>tags</a:t>
            </a:r>
            <a:r>
              <a:rPr lang="pt-BR" sz="1400" b="0" i="1" dirty="0">
                <a:effectLst/>
              </a:rPr>
              <a:t> </a:t>
            </a:r>
            <a:r>
              <a:rPr lang="pt-BR" sz="140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h1</a:t>
            </a:r>
            <a:r>
              <a:rPr lang="pt-BR" sz="1400" dirty="0">
                <a:effectLst/>
              </a:rPr>
              <a:t>&gt; </a:t>
            </a:r>
            <a:r>
              <a:rPr lang="pt-BR" sz="1400" b="0" dirty="0">
                <a:effectLst/>
              </a:rPr>
              <a:t>e 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p</a:t>
            </a:r>
            <a:r>
              <a:rPr lang="pt-BR" sz="1400" b="0" dirty="0">
                <a:effectLst/>
              </a:rPr>
              <a:t>&gt;, respectivamente.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destaque para algumas informações do texto, deixando-as em </a:t>
            </a:r>
            <a:r>
              <a:rPr lang="pt-BR" sz="1400" b="1" i="0" dirty="0">
                <a:effectLst/>
              </a:rPr>
              <a:t>negrito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0" dirty="0">
                <a:effectLst/>
              </a:rPr>
              <a:t> </a:t>
            </a:r>
            <a:r>
              <a:rPr lang="pt-BR" sz="1400" i="0" dirty="0"/>
              <a:t>&lt;</a:t>
            </a:r>
            <a:r>
              <a:rPr lang="pt-BR" sz="1400" b="1" i="0" dirty="0" err="1">
                <a:solidFill>
                  <a:srgbClr val="7030A0"/>
                </a:solidFill>
              </a:rPr>
              <a:t>s</a:t>
            </a:r>
            <a:r>
              <a:rPr lang="pt-BR" sz="1400" b="1" dirty="0" err="1">
                <a:solidFill>
                  <a:srgbClr val="7030A0"/>
                </a:solidFill>
              </a:rPr>
              <a:t>trong</a:t>
            </a:r>
            <a:r>
              <a:rPr lang="pt-BR" sz="1400" dirty="0"/>
              <a:t>&gt;.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ênfase para algumas informações do texto, deixando-as em </a:t>
            </a:r>
            <a:r>
              <a:rPr lang="pt-BR" sz="1400" b="0" i="1" dirty="0">
                <a:effectLst/>
              </a:rPr>
              <a:t>itálico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1" dirty="0">
                <a:effectLst/>
              </a:rPr>
              <a:t> </a:t>
            </a:r>
            <a:r>
              <a:rPr lang="pt-BR" sz="1400" b="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em</a:t>
            </a:r>
            <a:r>
              <a:rPr lang="pt-BR" sz="1400" b="0" dirty="0">
                <a:effectLst/>
              </a:rPr>
              <a:t>&gt; </a:t>
            </a:r>
            <a:br>
              <a:rPr lang="pt-BR" dirty="0">
                <a:solidFill>
                  <a:srgbClr val="C0C0C0"/>
                </a:solidFill>
              </a:rPr>
            </a:br>
            <a:endParaRPr lang="pt-BR" b="0" i="0" dirty="0">
              <a:solidFill>
                <a:srgbClr val="C0C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996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02. SEPARANDO O CONTEÚDO 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21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básica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189" y="1592923"/>
            <a:ext cx="4416552" cy="54273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&lt;!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/>
              <a:t>Explicações: </a:t>
            </a:r>
          </a:p>
          <a:p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 -&gt; </a:t>
            </a:r>
            <a:r>
              <a:rPr lang="pt-BR" dirty="0" err="1"/>
              <a:t>tag</a:t>
            </a:r>
            <a:r>
              <a:rPr lang="pt-BR" dirty="0"/>
              <a:t> que passa informações para o navegador</a:t>
            </a:r>
          </a:p>
          <a:p>
            <a:r>
              <a:rPr lang="pt-BR" dirty="0"/>
              <a:t>! -&gt; serve para que essa </a:t>
            </a:r>
            <a:r>
              <a:rPr lang="pt-BR" dirty="0" err="1"/>
              <a:t>tag</a:t>
            </a:r>
            <a:r>
              <a:rPr lang="pt-BR" dirty="0"/>
              <a:t> seja identificada como 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</a:p>
          <a:p>
            <a:r>
              <a:rPr lang="pt-BR" dirty="0"/>
              <a:t>&lt;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&gt; -&gt; dizemos para o navegador que estamos usando a última versão disponível do HTML.</a:t>
            </a:r>
          </a:p>
          <a:p>
            <a:r>
              <a:rPr lang="pt-BR" dirty="0"/>
              <a:t>A própria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. Ela é uma </a:t>
            </a:r>
            <a:r>
              <a:rPr lang="pt-BR" dirty="0" err="1"/>
              <a:t>tag</a:t>
            </a:r>
            <a:r>
              <a:rPr lang="pt-BR" dirty="0"/>
              <a:t> de conteúdo que serve para marcarmos tudo que é, dentro desta página, o HTML que vai ser renderizado no navegador.</a:t>
            </a: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302478" y="1559397"/>
            <a:ext cx="5152104" cy="45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Passando dados para o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367" y="1347021"/>
            <a:ext cx="5732109" cy="610583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</a:t>
            </a:r>
            <a:r>
              <a:rPr lang="pt-BR" b="1" dirty="0" err="1">
                <a:solidFill>
                  <a:srgbClr val="7030A0"/>
                </a:solidFill>
              </a:rPr>
              <a:t>html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</a:t>
            </a:r>
            <a:r>
              <a:rPr lang="pt-BR" b="1" dirty="0" err="1">
                <a:solidFill>
                  <a:schemeClr val="accent6"/>
                </a:solidFill>
              </a:rPr>
              <a:t>pt-br</a:t>
            </a:r>
            <a:r>
              <a:rPr lang="pt-BR" b="1" dirty="0">
                <a:solidFill>
                  <a:schemeClr val="accent6"/>
                </a:solidFill>
              </a:rPr>
              <a:t>”</a:t>
            </a:r>
            <a:r>
              <a:rPr lang="pt-BR" dirty="0"/>
              <a:t>&gt;</a:t>
            </a:r>
            <a:br>
              <a:rPr lang="pt-BR" dirty="0"/>
            </a:br>
            <a:r>
              <a:rPr lang="pt-BR" dirty="0"/>
              <a:t>     </a:t>
            </a:r>
            <a:r>
              <a:rPr lang="pt-BR" b="1" dirty="0">
                <a:solidFill>
                  <a:srgbClr val="7030A0"/>
                </a:solidFill>
              </a:rPr>
              <a:t>&lt;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b="1" dirty="0">
                <a:solidFill>
                  <a:srgbClr val="7030A0"/>
                </a:solidFill>
              </a:rPr>
              <a:t>&gt; </a:t>
            </a:r>
            <a:br>
              <a:rPr lang="pt-BR" dirty="0"/>
            </a:br>
            <a:r>
              <a:rPr lang="pt-BR" dirty="0"/>
              <a:t>         &lt;</a:t>
            </a:r>
            <a:r>
              <a:rPr lang="pt-BR" b="1" dirty="0">
                <a:solidFill>
                  <a:srgbClr val="7030A0"/>
                </a:solidFill>
              </a:rPr>
              <a:t>meta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charset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“UTF-8”</a:t>
            </a:r>
            <a:r>
              <a:rPr lang="pt-BR" dirty="0"/>
              <a:t>&gt;</a:t>
            </a:r>
            <a:br>
              <a:rPr lang="pt-BR" dirty="0"/>
            </a:br>
            <a:r>
              <a:rPr lang="pt-BR" dirty="0"/>
              <a:t>         &lt;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Barbearia </a:t>
            </a:r>
            <a:r>
              <a:rPr lang="pt-BR" dirty="0" err="1"/>
              <a:t>Alura</a:t>
            </a:r>
            <a:r>
              <a:rPr lang="pt-BR" dirty="0"/>
              <a:t> &lt;/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</a:t>
            </a:r>
            <a:br>
              <a:rPr lang="pt-BR" dirty="0"/>
            </a:br>
            <a:r>
              <a:rPr lang="pt-BR" dirty="0"/>
              <a:t>     &lt;/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dirty="0"/>
              <a:t>&gt; </a:t>
            </a:r>
          </a:p>
          <a:p>
            <a:r>
              <a:rPr lang="pt-BR" dirty="0"/>
              <a:t>&lt;</a:t>
            </a:r>
            <a:r>
              <a:rPr lang="pt-BR" b="1" dirty="0">
                <a:solidFill>
                  <a:srgbClr val="7030A0"/>
                </a:solidFill>
              </a:rPr>
              <a:t>meta</a:t>
            </a:r>
            <a:r>
              <a:rPr lang="pt-BR" dirty="0"/>
              <a:t>&gt; -&gt;  passa informações para o navegador.</a:t>
            </a:r>
            <a:br>
              <a:rPr lang="pt-BR" dirty="0"/>
            </a:br>
            <a:br>
              <a:rPr lang="pt-BR" dirty="0"/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charset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“UTF-8” </a:t>
            </a:r>
            <a:r>
              <a:rPr lang="pt-BR" dirty="0"/>
              <a:t>-&gt; O atributo </a:t>
            </a:r>
            <a:r>
              <a:rPr lang="pt-BR" dirty="0" err="1"/>
              <a:t>charset</a:t>
            </a:r>
            <a:r>
              <a:rPr lang="pt-BR" dirty="0"/>
              <a:t> é o conjunto de caracteres, o </a:t>
            </a:r>
            <a:r>
              <a:rPr lang="pt-BR" dirty="0" err="1"/>
              <a:t>characters</a:t>
            </a:r>
            <a:r>
              <a:rPr lang="pt-BR" dirty="0"/>
              <a:t> set, que é o dicionário que estamos escolhendo. </a:t>
            </a:r>
          </a:p>
          <a:p>
            <a:r>
              <a:rPr lang="pt-BR" b="1" dirty="0">
                <a:solidFill>
                  <a:schemeClr val="accent6"/>
                </a:solidFill>
              </a:rPr>
              <a:t>UTF-8</a:t>
            </a:r>
            <a:r>
              <a:rPr lang="pt-BR" dirty="0"/>
              <a:t> -&gt; O dicionário </a:t>
            </a:r>
            <a:r>
              <a:rPr lang="pt-BR" b="1" dirty="0">
                <a:solidFill>
                  <a:schemeClr val="accent6"/>
                </a:solidFill>
              </a:rPr>
              <a:t>UFT-8</a:t>
            </a:r>
            <a:r>
              <a:rPr lang="pt-BR" dirty="0"/>
              <a:t> tem as linguagens Unicode, ASCII, mas o mais importante que você deve saber é que ela tem todos os caracteres que são usados na maioria das línguas da Europa, da América Central, América do Norte, América do Sul. A maioria das linguagens com que trabalhamos no dia a dia. Com esses caracteres, vamos resolver o problema do acento. Ele tem ç, crase, acentuação de ~, qualquer uma que usamos na língua portuguesa.</a:t>
            </a:r>
          </a:p>
          <a:p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</a:t>
            </a:r>
            <a:r>
              <a:rPr lang="pt-BR" b="1" dirty="0" err="1">
                <a:solidFill>
                  <a:schemeClr val="accent6"/>
                </a:solidFill>
              </a:rPr>
              <a:t>pt-br</a:t>
            </a:r>
            <a:r>
              <a:rPr lang="pt-BR" b="1" dirty="0">
                <a:solidFill>
                  <a:schemeClr val="accent6"/>
                </a:solidFill>
              </a:rPr>
              <a:t>” </a:t>
            </a:r>
            <a:r>
              <a:rPr lang="pt-BR" dirty="0"/>
              <a:t>-&gt; Adicionamos a propriedade </a:t>
            </a:r>
            <a:r>
              <a:rPr lang="pt-BR" dirty="0" err="1"/>
              <a:t>lang</a:t>
            </a:r>
            <a:r>
              <a:rPr lang="pt-BR" dirty="0"/>
              <a:t>, de </a:t>
            </a:r>
            <a:r>
              <a:rPr lang="pt-BR" dirty="0" err="1"/>
              <a:t>language</a:t>
            </a:r>
            <a:r>
              <a:rPr lang="pt-BR" dirty="0"/>
              <a:t>, idioma, e dentro vamos usar PT-BR, que é português do Brasil.</a:t>
            </a:r>
          </a:p>
          <a:p>
            <a:r>
              <a:rPr lang="pt-BR" dirty="0"/>
              <a:t>&lt;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-&gt; É o título da página</a:t>
            </a: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693980" y="1549565"/>
            <a:ext cx="5016239" cy="44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1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Separando conteúdo e informações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368" y="1474840"/>
            <a:ext cx="5269994" cy="5171766"/>
          </a:xfrm>
        </p:spPr>
        <p:txBody>
          <a:bodyPr>
            <a:normAutofit fontScale="92500" lnSpcReduction="20000"/>
          </a:bodyPr>
          <a:lstStyle/>
          <a:p>
            <a:r>
              <a:rPr lang="pt-BR" sz="1300" dirty="0"/>
              <a:t>Divisão estrutural dentro do HTML: dividido em duas partes </a:t>
            </a:r>
            <a:r>
              <a:rPr lang="pt-BR" sz="1300" b="1" dirty="0">
                <a:solidFill>
                  <a:srgbClr val="7030A0"/>
                </a:solidFill>
              </a:rPr>
              <a:t>body </a:t>
            </a:r>
            <a:r>
              <a:rPr lang="pt-BR" sz="1300" dirty="0"/>
              <a:t>e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</a:t>
            </a:r>
          </a:p>
          <a:p>
            <a:r>
              <a:rPr lang="pt-BR" sz="1300" dirty="0">
                <a:solidFill>
                  <a:srgbClr val="7030A0"/>
                </a:solidFill>
              </a:rPr>
              <a:t>Cabeça</a:t>
            </a:r>
            <a:r>
              <a:rPr lang="pt-BR" sz="1300" dirty="0"/>
              <a:t>: &lt;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&gt;&lt;/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&gt;</a:t>
            </a:r>
            <a:br>
              <a:rPr lang="pt-BR" sz="1300" dirty="0"/>
            </a:br>
            <a:r>
              <a:rPr lang="pt-BR" sz="1300" dirty="0"/>
              <a:t>Informações que estamos passando para o navegador</a:t>
            </a:r>
            <a:br>
              <a:rPr lang="pt-BR" sz="1300" dirty="0"/>
            </a:br>
            <a:br>
              <a:rPr lang="pt-BR" sz="1300" dirty="0"/>
            </a:br>
            <a:r>
              <a:rPr lang="pt-BR" sz="1300" b="1" dirty="0">
                <a:solidFill>
                  <a:srgbClr val="7030A0"/>
                </a:solidFill>
              </a:rPr>
              <a:t>Corpo</a:t>
            </a:r>
            <a:r>
              <a:rPr lang="pt-BR" sz="1300" dirty="0"/>
              <a:t>: &lt;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&gt;&lt;/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&gt; </a:t>
            </a:r>
            <a:br>
              <a:rPr lang="pt-BR" sz="1300" dirty="0"/>
            </a:br>
            <a:r>
              <a:rPr lang="pt-BR" sz="1300" dirty="0"/>
              <a:t>Informações que queremos exibir na página.</a:t>
            </a:r>
          </a:p>
          <a:p>
            <a:r>
              <a:rPr lang="pt-BR" sz="1300" dirty="0"/>
              <a:t>A </a:t>
            </a:r>
            <a:r>
              <a:rPr lang="pt-BR" sz="1300" dirty="0" err="1"/>
              <a:t>tag</a:t>
            </a:r>
            <a:r>
              <a:rPr lang="pt-BR" sz="1300" dirty="0"/>
              <a:t> </a:t>
            </a:r>
            <a:r>
              <a:rPr lang="pt-BR" sz="1300" b="1" dirty="0">
                <a:solidFill>
                  <a:srgbClr val="7030A0"/>
                </a:solidFill>
              </a:rPr>
              <a:t>meta</a:t>
            </a:r>
            <a:r>
              <a:rPr lang="pt-BR" sz="1300" dirty="0"/>
              <a:t> é uma informação que quero </a:t>
            </a:r>
            <a:r>
              <a:rPr lang="pt-BR" sz="1300" b="1" dirty="0"/>
              <a:t>passar para o navegador</a:t>
            </a:r>
            <a:r>
              <a:rPr lang="pt-BR" sz="1300" dirty="0"/>
              <a:t>. Essa informação vai dentro do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A </a:t>
            </a:r>
            <a:r>
              <a:rPr lang="pt-BR" sz="1300" dirty="0" err="1"/>
              <a:t>tag</a:t>
            </a:r>
            <a:r>
              <a:rPr lang="pt-BR" sz="1300" dirty="0"/>
              <a:t> </a:t>
            </a:r>
            <a:r>
              <a:rPr lang="pt-BR" sz="1300" b="1" dirty="0" err="1">
                <a:solidFill>
                  <a:srgbClr val="7030A0"/>
                </a:solidFill>
              </a:rPr>
              <a:t>title</a:t>
            </a:r>
            <a:r>
              <a:rPr lang="pt-BR" sz="1300" dirty="0"/>
              <a:t> é uma informação que quero passar para dentro do navegador. Também vai dentro do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</a:t>
            </a:r>
          </a:p>
          <a:p>
            <a:r>
              <a:rPr lang="pt-BR" sz="1300" dirty="0"/>
              <a:t>Toda a informação que </a:t>
            </a:r>
            <a:r>
              <a:rPr lang="pt-BR" sz="1300" b="1" dirty="0"/>
              <a:t>quero exibir</a:t>
            </a:r>
            <a:r>
              <a:rPr lang="pt-BR" sz="1300" dirty="0"/>
              <a:t>, todo o texto que já criei vai ser jogado dentro do 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.</a:t>
            </a:r>
            <a:br>
              <a:rPr lang="pt-BR" dirty="0"/>
            </a:br>
            <a:endParaRPr lang="pt-BR" dirty="0"/>
          </a:p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351640" y="1461074"/>
            <a:ext cx="5315615" cy="47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0518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{3632F81B-4712-4E3A-B89C-2C2A937D03C4}tf10001108_win32</Template>
  <TotalTime>66</TotalTime>
  <Words>1507</Words>
  <Application>Microsoft Office PowerPoint</Application>
  <PresentationFormat>Widescreen</PresentationFormat>
  <Paragraphs>117</Paragraphs>
  <Slides>18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Definindo texto</vt:lpstr>
      <vt:lpstr>Melhorando o texto</vt:lpstr>
      <vt:lpstr>O que aprendemos? </vt:lpstr>
      <vt:lpstr>Apresentação do PowerPoint</vt:lpstr>
      <vt:lpstr>Estrutura básica</vt:lpstr>
      <vt:lpstr>Passando dados para o navegador</vt:lpstr>
      <vt:lpstr>Separando conteúdo e informações</vt:lpstr>
      <vt:lpstr>O que aprendemos? 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RAIZA CIRNE BRAZ</dc:creator>
  <cp:keywords/>
  <cp:lastModifiedBy>RAIZA CIRNE BRAZ</cp:lastModifiedBy>
  <cp:revision>31</cp:revision>
  <dcterms:created xsi:type="dcterms:W3CDTF">2023-04-29T18:10:04Z</dcterms:created>
  <dcterms:modified xsi:type="dcterms:W3CDTF">2023-04-30T16:38:06Z</dcterms:modified>
  <cp:version/>
</cp:coreProperties>
</file>